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3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FA10-DF98-4F3D-B864-4C0F44015FE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460F-11D3-42DD-BDDB-C84ED7E2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6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FA10-DF98-4F3D-B864-4C0F44015FE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460F-11D3-42DD-BDDB-C84ED7E2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FA10-DF98-4F3D-B864-4C0F44015FE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460F-11D3-42DD-BDDB-C84ED7E2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FA10-DF98-4F3D-B864-4C0F44015FE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460F-11D3-42DD-BDDB-C84ED7E2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2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FA10-DF98-4F3D-B864-4C0F44015FE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460F-11D3-42DD-BDDB-C84ED7E2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3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FA10-DF98-4F3D-B864-4C0F44015FE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460F-11D3-42DD-BDDB-C84ED7E2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FA10-DF98-4F3D-B864-4C0F44015FE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460F-11D3-42DD-BDDB-C84ED7E2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4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FA10-DF98-4F3D-B864-4C0F44015FE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460F-11D3-42DD-BDDB-C84ED7E2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6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FA10-DF98-4F3D-B864-4C0F44015FE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460F-11D3-42DD-BDDB-C84ED7E2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1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FA10-DF98-4F3D-B864-4C0F44015FE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460F-11D3-42DD-BDDB-C84ED7E2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0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FA10-DF98-4F3D-B864-4C0F44015FE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460F-11D3-42DD-BDDB-C84ED7E2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5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8FA10-DF98-4F3D-B864-4C0F44015FE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F460F-11D3-42DD-BDDB-C84ED7E2E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25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Salon Judging Considerations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Bob Lundquist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999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371600"/>
            <a:ext cx="4290726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C000"/>
                </a:solidFill>
              </a:rPr>
              <a:t>TCI Judging Points</a:t>
            </a:r>
          </a:p>
          <a:p>
            <a:endParaRPr lang="en-US" dirty="0">
              <a:solidFill>
                <a:srgbClr val="FFC000"/>
              </a:solidFill>
            </a:endParaRPr>
          </a:p>
          <a:p>
            <a:pPr lvl="1"/>
            <a:r>
              <a:rPr lang="en-US" sz="2800" dirty="0" smtClean="0">
                <a:solidFill>
                  <a:srgbClr val="FFC000"/>
                </a:solidFill>
              </a:rPr>
              <a:t>0 = Out Of Category</a:t>
            </a:r>
          </a:p>
          <a:p>
            <a:pPr lvl="1"/>
            <a:r>
              <a:rPr lang="en-US" sz="2800" dirty="0" smtClean="0">
                <a:solidFill>
                  <a:srgbClr val="FFC000"/>
                </a:solidFill>
              </a:rPr>
              <a:t>1 = Poor</a:t>
            </a:r>
          </a:p>
          <a:p>
            <a:pPr lvl="1"/>
            <a:r>
              <a:rPr lang="en-US" sz="2800" dirty="0" smtClean="0">
                <a:solidFill>
                  <a:srgbClr val="FFC000"/>
                </a:solidFill>
              </a:rPr>
              <a:t>2 = Acceptable to Fair</a:t>
            </a:r>
          </a:p>
          <a:p>
            <a:pPr lvl="1"/>
            <a:r>
              <a:rPr lang="en-US" sz="2800" dirty="0" smtClean="0">
                <a:solidFill>
                  <a:srgbClr val="FFC000"/>
                </a:solidFill>
              </a:rPr>
              <a:t>3 = Fair To Good</a:t>
            </a:r>
          </a:p>
          <a:p>
            <a:pPr lvl="1"/>
            <a:r>
              <a:rPr lang="en-US" sz="2800" dirty="0" smtClean="0">
                <a:solidFill>
                  <a:srgbClr val="FFC000"/>
                </a:solidFill>
              </a:rPr>
              <a:t>4 = Very Good</a:t>
            </a:r>
          </a:p>
          <a:p>
            <a:pPr lvl="1"/>
            <a:r>
              <a:rPr lang="en-US" sz="2800" dirty="0" smtClean="0">
                <a:solidFill>
                  <a:srgbClr val="FFC000"/>
                </a:solidFill>
              </a:rPr>
              <a:t>5 = Excellent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012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799" y="533400"/>
            <a:ext cx="5826467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C000"/>
                </a:solidFill>
              </a:rPr>
              <a:t>Factors </a:t>
            </a:r>
            <a:r>
              <a:rPr lang="en-US" sz="4400" dirty="0" smtClean="0">
                <a:solidFill>
                  <a:srgbClr val="FFC000"/>
                </a:solidFill>
              </a:rPr>
              <a:t>for TCI Judging …</a:t>
            </a:r>
          </a:p>
          <a:p>
            <a:endParaRPr lang="en-US" sz="4400" dirty="0" smtClean="0">
              <a:solidFill>
                <a:srgbClr val="FFC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basis for constructive criticisms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FFC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15 </a:t>
            </a:r>
            <a:r>
              <a:rPr lang="en-US" sz="2400" dirty="0">
                <a:solidFill>
                  <a:srgbClr val="FFC000"/>
                </a:solidFill>
              </a:rPr>
              <a:t>point scale </a:t>
            </a:r>
            <a:endParaRPr lang="en-US" sz="2400" dirty="0" smtClean="0">
              <a:solidFill>
                <a:srgbClr val="FFC000"/>
              </a:solidFill>
            </a:endParaRPr>
          </a:p>
          <a:p>
            <a:pPr lvl="1"/>
            <a:endParaRPr lang="en-US" sz="2400" dirty="0">
              <a:solidFill>
                <a:srgbClr val="FFC000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Technical </a:t>
            </a:r>
            <a:r>
              <a:rPr lang="en-US" sz="2400" dirty="0">
                <a:solidFill>
                  <a:srgbClr val="FFC000"/>
                </a:solidFill>
              </a:rPr>
              <a:t>(1-5 points</a:t>
            </a:r>
            <a:r>
              <a:rPr lang="en-US" sz="2400" dirty="0" smtClean="0">
                <a:solidFill>
                  <a:srgbClr val="FFC000"/>
                </a:solidFill>
              </a:rPr>
              <a:t>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C000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Composition </a:t>
            </a:r>
            <a:r>
              <a:rPr lang="en-US" sz="2400" dirty="0">
                <a:solidFill>
                  <a:srgbClr val="FFC000"/>
                </a:solidFill>
              </a:rPr>
              <a:t>(1-5 points</a:t>
            </a:r>
            <a:r>
              <a:rPr lang="en-US" sz="2400" dirty="0" smtClean="0">
                <a:solidFill>
                  <a:srgbClr val="FFC000"/>
                </a:solidFill>
              </a:rPr>
              <a:t>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C000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Interest </a:t>
            </a:r>
            <a:r>
              <a:rPr lang="en-US" sz="2400" dirty="0">
                <a:solidFill>
                  <a:srgbClr val="FFC000"/>
                </a:solidFill>
              </a:rPr>
              <a:t>(1-5 points</a:t>
            </a:r>
            <a:r>
              <a:rPr lang="en-US" sz="2400" dirty="0" smtClean="0">
                <a:solidFill>
                  <a:srgbClr val="FFC000"/>
                </a:solidFill>
              </a:rPr>
              <a:t>)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880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799" y="533400"/>
            <a:ext cx="6132063" cy="56630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C000"/>
                </a:solidFill>
              </a:rPr>
              <a:t>“Technical” Component …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</a:rPr>
              <a:t>C</a:t>
            </a:r>
            <a:r>
              <a:rPr lang="en-US" sz="2400" dirty="0" smtClean="0">
                <a:solidFill>
                  <a:srgbClr val="FFC000"/>
                </a:solidFill>
              </a:rPr>
              <a:t>apture 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FFC000"/>
                </a:solidFill>
              </a:rPr>
              <a:t>e</a:t>
            </a:r>
            <a:r>
              <a:rPr lang="en-US" sz="2400" dirty="0" smtClean="0">
                <a:solidFill>
                  <a:srgbClr val="FFC000"/>
                </a:solidFill>
              </a:rPr>
              <a:t>xposure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FFC000"/>
                </a:solidFill>
              </a:rPr>
              <a:t>s</a:t>
            </a:r>
            <a:r>
              <a:rPr lang="en-US" sz="2400" dirty="0" smtClean="0">
                <a:solidFill>
                  <a:srgbClr val="FFC000"/>
                </a:solidFill>
              </a:rPr>
              <a:t>harp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FFC000"/>
                </a:solidFill>
              </a:rPr>
              <a:t>d</a:t>
            </a:r>
            <a:r>
              <a:rPr lang="en-US" sz="2400" dirty="0" smtClean="0">
                <a:solidFill>
                  <a:srgbClr val="FFC000"/>
                </a:solidFill>
              </a:rPr>
              <a:t>epth of field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FFC000"/>
                </a:solidFill>
              </a:rPr>
              <a:t>decisive moment?</a:t>
            </a:r>
          </a:p>
          <a:p>
            <a:pPr lvl="1"/>
            <a:endParaRPr lang="en-US" sz="2400" dirty="0" smtClean="0">
              <a:solidFill>
                <a:srgbClr val="FFC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</a:rPr>
              <a:t>P</a:t>
            </a:r>
            <a:r>
              <a:rPr lang="en-US" sz="2400" dirty="0" smtClean="0">
                <a:solidFill>
                  <a:srgbClr val="FFC000"/>
                </a:solidFill>
              </a:rPr>
              <a:t>ost Processing 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FFC000"/>
                </a:solidFill>
              </a:rPr>
              <a:t>enhancements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FFC000"/>
                </a:solidFill>
              </a:rPr>
              <a:t>monochrome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FFC000"/>
                </a:solidFill>
              </a:rPr>
              <a:t>altered </a:t>
            </a:r>
            <a:r>
              <a:rPr lang="en-US" sz="2400" dirty="0">
                <a:solidFill>
                  <a:srgbClr val="FFC000"/>
                </a:solidFill>
              </a:rPr>
              <a:t>reality </a:t>
            </a:r>
            <a:r>
              <a:rPr lang="en-US" sz="2400" dirty="0" smtClean="0">
                <a:solidFill>
                  <a:srgbClr val="FFC000"/>
                </a:solidFill>
              </a:rPr>
              <a:t>filters 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FFC000"/>
                </a:solidFill>
              </a:rPr>
              <a:t>etc.</a:t>
            </a:r>
          </a:p>
          <a:p>
            <a:pPr lvl="1"/>
            <a:endParaRPr lang="en-US" dirty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877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6913624" cy="4555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C000"/>
                </a:solidFill>
              </a:rPr>
              <a:t>“Composition” Component …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In-camera </a:t>
            </a:r>
            <a:r>
              <a:rPr lang="en-US" sz="2400" dirty="0">
                <a:solidFill>
                  <a:srgbClr val="FFC000"/>
                </a:solidFill>
              </a:rPr>
              <a:t>zoom/crop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</a:rPr>
              <a:t>A</a:t>
            </a:r>
            <a:r>
              <a:rPr lang="en-US" sz="2400" dirty="0" smtClean="0">
                <a:solidFill>
                  <a:srgbClr val="FFC000"/>
                </a:solidFill>
              </a:rPr>
              <a:t>spect ratio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</a:rPr>
              <a:t>P</a:t>
            </a:r>
            <a:r>
              <a:rPr lang="en-US" sz="2400" dirty="0" smtClean="0">
                <a:solidFill>
                  <a:srgbClr val="FFC000"/>
                </a:solidFill>
              </a:rPr>
              <a:t>oint of interest placement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Print </a:t>
            </a:r>
            <a:r>
              <a:rPr lang="en-US" sz="2400" dirty="0">
                <a:solidFill>
                  <a:srgbClr val="FFC000"/>
                </a:solidFill>
              </a:rPr>
              <a:t>process: </a:t>
            </a:r>
            <a:endParaRPr lang="en-US" sz="2400" dirty="0" smtClean="0">
              <a:solidFill>
                <a:srgbClr val="FFC000"/>
              </a:solidFill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FFC000"/>
                </a:solidFill>
              </a:rPr>
              <a:t>size/dimensions  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FFC000"/>
                </a:solidFill>
              </a:rPr>
              <a:t>paper type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FFC000"/>
                </a:solidFill>
              </a:rPr>
              <a:t>matting style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Your </a:t>
            </a:r>
            <a:r>
              <a:rPr lang="en-US" sz="2400" dirty="0">
                <a:solidFill>
                  <a:srgbClr val="FFC000"/>
                </a:solidFill>
              </a:rPr>
              <a:t>“vision” of the </a:t>
            </a:r>
            <a:r>
              <a:rPr lang="en-US" sz="2400" dirty="0" smtClean="0">
                <a:solidFill>
                  <a:srgbClr val="FFC000"/>
                </a:solidFill>
              </a:rPr>
              <a:t>image</a:t>
            </a:r>
            <a:endParaRPr lang="en-US" sz="2400" dirty="0">
              <a:solidFill>
                <a:srgbClr val="FFC000"/>
              </a:solidFill>
            </a:endParaRPr>
          </a:p>
          <a:p>
            <a:pPr lvl="1"/>
            <a:endParaRPr lang="en-US" dirty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668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5795561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C000"/>
                </a:solidFill>
              </a:rPr>
              <a:t>“Interest” Component …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Story </a:t>
            </a:r>
            <a:r>
              <a:rPr lang="en-US" sz="2400" dirty="0">
                <a:solidFill>
                  <a:srgbClr val="FFC000"/>
                </a:solidFill>
              </a:rPr>
              <a:t>(including subject and title</a:t>
            </a:r>
            <a:r>
              <a:rPr lang="en-US" sz="2400" dirty="0" smtClean="0">
                <a:solidFill>
                  <a:srgbClr val="FFC000"/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</a:rPr>
              <a:t>I</a:t>
            </a:r>
            <a:r>
              <a:rPr lang="en-US" sz="2400" dirty="0" smtClean="0">
                <a:solidFill>
                  <a:srgbClr val="FFC000"/>
                </a:solidFill>
              </a:rPr>
              <a:t>mpact </a:t>
            </a:r>
            <a:r>
              <a:rPr lang="en-US" sz="2400" dirty="0">
                <a:solidFill>
                  <a:srgbClr val="FFC000"/>
                </a:solidFill>
              </a:rPr>
              <a:t>and “Wow” </a:t>
            </a:r>
            <a:r>
              <a:rPr lang="en-US" sz="2400" dirty="0" smtClean="0">
                <a:solidFill>
                  <a:srgbClr val="FFC000"/>
                </a:solidFill>
              </a:rPr>
              <a:t>factor</a:t>
            </a:r>
          </a:p>
          <a:p>
            <a:endParaRPr lang="en-US" sz="2400" dirty="0">
              <a:solidFill>
                <a:srgbClr val="FFC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C000"/>
                </a:solidFill>
              </a:rPr>
              <a:t>Demonstrates </a:t>
            </a:r>
            <a:r>
              <a:rPr lang="en-US" sz="2400" dirty="0">
                <a:solidFill>
                  <a:srgbClr val="FFC000"/>
                </a:solidFill>
              </a:rPr>
              <a:t>your </a:t>
            </a:r>
            <a:r>
              <a:rPr lang="en-US" sz="2400" dirty="0" smtClean="0">
                <a:solidFill>
                  <a:srgbClr val="FFC000"/>
                </a:solidFill>
              </a:rPr>
              <a:t>artistry, and </a:t>
            </a:r>
            <a:r>
              <a:rPr lang="en-US" sz="2400" dirty="0">
                <a:solidFill>
                  <a:srgbClr val="FFC000"/>
                </a:solidFill>
              </a:rPr>
              <a:t>what the </a:t>
            </a:r>
            <a:endParaRPr lang="en-US" sz="2400" dirty="0" smtClean="0">
              <a:solidFill>
                <a:srgbClr val="FFC000"/>
              </a:solidFill>
            </a:endParaRPr>
          </a:p>
          <a:p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smtClean="0">
                <a:solidFill>
                  <a:srgbClr val="FFC000"/>
                </a:solidFill>
              </a:rPr>
              <a:t>    image </a:t>
            </a:r>
            <a:r>
              <a:rPr lang="en-US" sz="2400" dirty="0">
                <a:solidFill>
                  <a:srgbClr val="FFC000"/>
                </a:solidFill>
              </a:rPr>
              <a:t>says to the viewer.</a:t>
            </a:r>
          </a:p>
          <a:p>
            <a:pPr lvl="1"/>
            <a:endParaRPr lang="en-US" dirty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907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909" y="304800"/>
            <a:ext cx="8807091" cy="704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C000"/>
                </a:solidFill>
              </a:rPr>
              <a:t>Evaluative </a:t>
            </a:r>
            <a:r>
              <a:rPr lang="en-US" sz="4400" dirty="0" smtClean="0">
                <a:solidFill>
                  <a:srgbClr val="FFC000"/>
                </a:solidFill>
              </a:rPr>
              <a:t>Questions …</a:t>
            </a:r>
            <a:endParaRPr lang="en-US" sz="4400" dirty="0">
              <a:solidFill>
                <a:srgbClr val="FFC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FFC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Can </a:t>
            </a:r>
            <a:r>
              <a:rPr lang="en-US" sz="2400" dirty="0">
                <a:solidFill>
                  <a:srgbClr val="FFC000"/>
                </a:solidFill>
              </a:rPr>
              <a:t>the image be improved via cropping</a:t>
            </a:r>
            <a:r>
              <a:rPr lang="en-US" sz="2400" dirty="0" smtClean="0">
                <a:solidFill>
                  <a:srgbClr val="FFC000"/>
                </a:solidFill>
              </a:rPr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C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How </a:t>
            </a:r>
            <a:r>
              <a:rPr lang="en-US" sz="2400" dirty="0">
                <a:solidFill>
                  <a:srgbClr val="FFC000"/>
                </a:solidFill>
              </a:rPr>
              <a:t>has it trended during my evaluation? Up? Down? Same</a:t>
            </a:r>
            <a:r>
              <a:rPr lang="en-US" sz="2400" dirty="0" smtClean="0">
                <a:solidFill>
                  <a:srgbClr val="FFC000"/>
                </a:solidFill>
              </a:rPr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C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Too </a:t>
            </a:r>
            <a:r>
              <a:rPr lang="en-US" sz="2400" dirty="0">
                <a:solidFill>
                  <a:srgbClr val="FFC000"/>
                </a:solidFill>
              </a:rPr>
              <a:t>much subjectivity in the evaluation? </a:t>
            </a:r>
            <a:endParaRPr lang="en-US" sz="2400" dirty="0" smtClean="0">
              <a:solidFill>
                <a:srgbClr val="FFC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C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If </a:t>
            </a:r>
            <a:r>
              <a:rPr lang="en-US" sz="2400" dirty="0">
                <a:solidFill>
                  <a:srgbClr val="FFC000"/>
                </a:solidFill>
              </a:rPr>
              <a:t>color image, would it be better as monochrome? Vice-versa</a:t>
            </a:r>
            <a:r>
              <a:rPr lang="en-US" sz="2400" dirty="0" smtClean="0">
                <a:solidFill>
                  <a:srgbClr val="FFC000"/>
                </a:solidFill>
              </a:rPr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C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Could </a:t>
            </a:r>
            <a:r>
              <a:rPr lang="en-US" sz="2400" dirty="0">
                <a:solidFill>
                  <a:srgbClr val="FFC000"/>
                </a:solidFill>
              </a:rPr>
              <a:t>I sell it: mounted/matted? Framed? </a:t>
            </a:r>
          </a:p>
          <a:p>
            <a:pPr lvl="1"/>
            <a:r>
              <a:rPr lang="en-US" sz="2400" dirty="0" smtClean="0">
                <a:solidFill>
                  <a:srgbClr val="FFC000"/>
                </a:solidFill>
              </a:rPr>
              <a:t>     As </a:t>
            </a:r>
            <a:r>
              <a:rPr lang="en-US" sz="2400" dirty="0">
                <a:solidFill>
                  <a:srgbClr val="FFC000"/>
                </a:solidFill>
              </a:rPr>
              <a:t>a Notecard </a:t>
            </a:r>
            <a:r>
              <a:rPr lang="en-US" sz="2400" dirty="0" smtClean="0">
                <a:solidFill>
                  <a:srgbClr val="FFC000"/>
                </a:solidFill>
              </a:rPr>
              <a:t>  (</a:t>
            </a:r>
            <a:r>
              <a:rPr lang="en-US" sz="2400" dirty="0">
                <a:solidFill>
                  <a:srgbClr val="FFC000"/>
                </a:solidFill>
              </a:rPr>
              <a:t>e.g. 5x7” image size)? </a:t>
            </a:r>
          </a:p>
          <a:p>
            <a:pPr lvl="1"/>
            <a:r>
              <a:rPr lang="en-US" sz="2400" dirty="0" smtClean="0">
                <a:solidFill>
                  <a:srgbClr val="FFC000"/>
                </a:solidFill>
              </a:rPr>
              <a:t>     Other </a:t>
            </a:r>
            <a:r>
              <a:rPr lang="en-US" sz="2400" dirty="0">
                <a:solidFill>
                  <a:srgbClr val="FFC000"/>
                </a:solidFill>
              </a:rPr>
              <a:t>product</a:t>
            </a:r>
            <a:r>
              <a:rPr lang="en-US" sz="2400" dirty="0" smtClean="0">
                <a:solidFill>
                  <a:srgbClr val="FFC000"/>
                </a:solidFill>
              </a:rPr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C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Would </a:t>
            </a:r>
            <a:r>
              <a:rPr lang="en-US" sz="2400" dirty="0">
                <a:solidFill>
                  <a:srgbClr val="FFC000"/>
                </a:solidFill>
              </a:rPr>
              <a:t>I hang it on my home wall? </a:t>
            </a:r>
            <a:endParaRPr lang="en-US" sz="2400" dirty="0" smtClean="0">
              <a:solidFill>
                <a:srgbClr val="FFC000"/>
              </a:solidFill>
            </a:endParaRPr>
          </a:p>
          <a:p>
            <a:pPr lvl="1"/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smtClean="0">
                <a:solidFill>
                  <a:srgbClr val="FFC000"/>
                </a:solidFill>
              </a:rPr>
              <a:t>    Other </a:t>
            </a:r>
            <a:r>
              <a:rPr lang="en-US" sz="2400" dirty="0">
                <a:solidFill>
                  <a:srgbClr val="FFC000"/>
                </a:solidFill>
              </a:rPr>
              <a:t>location (e.g. Office)?</a:t>
            </a:r>
          </a:p>
          <a:p>
            <a:pPr lvl="1"/>
            <a:endParaRPr lang="en-US" sz="2400" dirty="0">
              <a:solidFill>
                <a:srgbClr val="FFC000"/>
              </a:solidFill>
            </a:endParaRPr>
          </a:p>
          <a:p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955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367246"/>
            <a:ext cx="7553478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C000"/>
                </a:solidFill>
              </a:rPr>
              <a:t>Best </a:t>
            </a:r>
            <a:r>
              <a:rPr lang="en-US" sz="4400" dirty="0" smtClean="0">
                <a:solidFill>
                  <a:srgbClr val="FFC000"/>
                </a:solidFill>
              </a:rPr>
              <a:t>In Show </a:t>
            </a:r>
            <a:r>
              <a:rPr lang="en-US" sz="4400" dirty="0">
                <a:solidFill>
                  <a:srgbClr val="FFC000"/>
                </a:solidFill>
              </a:rPr>
              <a:t>I</a:t>
            </a:r>
            <a:r>
              <a:rPr lang="en-US" sz="4400" dirty="0" smtClean="0">
                <a:solidFill>
                  <a:srgbClr val="FFC000"/>
                </a:solidFill>
              </a:rPr>
              <a:t>mage …</a:t>
            </a:r>
          </a:p>
          <a:p>
            <a:endParaRPr lang="en-US" sz="4400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</a:rPr>
              <a:t>M</a:t>
            </a:r>
            <a:r>
              <a:rPr lang="en-US" sz="2400" dirty="0" smtClean="0">
                <a:solidFill>
                  <a:srgbClr val="FFC000"/>
                </a:solidFill>
              </a:rPr>
              <a:t>ust </a:t>
            </a:r>
            <a:r>
              <a:rPr lang="en-US" sz="2400" dirty="0">
                <a:solidFill>
                  <a:srgbClr val="FFC000"/>
                </a:solidFill>
              </a:rPr>
              <a:t>be a “Wow” (superlatives in describing impact</a:t>
            </a:r>
            <a:r>
              <a:rPr lang="en-US" sz="2400" dirty="0" smtClean="0">
                <a:solidFill>
                  <a:srgbClr val="FFC000"/>
                </a:solidFill>
              </a:rPr>
              <a:t>)</a:t>
            </a:r>
          </a:p>
          <a:p>
            <a:pPr lvl="1"/>
            <a:r>
              <a:rPr lang="en-US" sz="2400" dirty="0" smtClean="0">
                <a:solidFill>
                  <a:srgbClr val="FFC000"/>
                </a:solidFill>
              </a:rPr>
              <a:t>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Awarded </a:t>
            </a:r>
            <a:r>
              <a:rPr lang="en-US" sz="2400" dirty="0">
                <a:solidFill>
                  <a:srgbClr val="FFC000"/>
                </a:solidFill>
              </a:rPr>
              <a:t>15 </a:t>
            </a:r>
            <a:r>
              <a:rPr lang="en-US" sz="2400" dirty="0" smtClean="0">
                <a:solidFill>
                  <a:srgbClr val="FFC000"/>
                </a:solidFill>
              </a:rPr>
              <a:t>points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FFC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</a:rPr>
              <a:t>P</a:t>
            </a:r>
            <a:r>
              <a:rPr lang="en-US" sz="2400" dirty="0" smtClean="0">
                <a:solidFill>
                  <a:srgbClr val="FFC000"/>
                </a:solidFill>
              </a:rPr>
              <a:t>ositive </a:t>
            </a:r>
            <a:r>
              <a:rPr lang="en-US" sz="2400" dirty="0">
                <a:solidFill>
                  <a:srgbClr val="FFC000"/>
                </a:solidFill>
              </a:rPr>
              <a:t>answers to my evaluative </a:t>
            </a:r>
            <a:r>
              <a:rPr lang="en-US" sz="2400" dirty="0" smtClean="0">
                <a:solidFill>
                  <a:srgbClr val="FFC000"/>
                </a:solidFill>
              </a:rPr>
              <a:t>questions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211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257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Salon Judging Considerations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Salon Judging Considerations</dc:title>
  <dc:creator>Alan Kiecker</dc:creator>
  <cp:lastModifiedBy>Alan Kiecker</cp:lastModifiedBy>
  <cp:revision>4</cp:revision>
  <dcterms:created xsi:type="dcterms:W3CDTF">2019-09-30T20:40:15Z</dcterms:created>
  <dcterms:modified xsi:type="dcterms:W3CDTF">2019-09-30T21:20:07Z</dcterms:modified>
</cp:coreProperties>
</file>